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/>
            <a:lvl2pPr marL="889000" indent="-444500"/>
            <a:lvl3pPr marL="1333500" indent="-4445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tsencrypt.org/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atc18/atc18-oak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[320] Web 3: Flask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1300"/>
              </a:spcBef>
              <a:defRPr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Web 3: Flask</a:t>
            </a:r>
          </a:p>
        </p:txBody>
      </p:sp>
      <p:sp>
        <p:nvSpPr>
          <p:cNvPr id="138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rgbClr val="5E5E5E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NS (Domain Name Service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DNS (Domain Name Service)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35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3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33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36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38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3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4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5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447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IP address: 8.8.8.8"/>
          <p:cNvSpPr txBox="1"/>
          <p:nvPr/>
        </p:nvSpPr>
        <p:spPr>
          <a:xfrm>
            <a:off x="3558960" y="6124157"/>
            <a:ext cx="27649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8.8.8.8</a:t>
            </a:r>
          </a:p>
        </p:txBody>
      </p:sp>
      <p:sp>
        <p:nvSpPr>
          <p:cNvPr id="449" name="{…"/>
          <p:cNvSpPr/>
          <p:nvPr/>
        </p:nvSpPr>
        <p:spPr>
          <a:xfrm>
            <a:off x="2725842" y="6656837"/>
            <a:ext cx="4431167" cy="177169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{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    "example.com": "18.216.110.64",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    ...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}</a:t>
            </a:r>
          </a:p>
        </p:txBody>
      </p:sp>
      <p:sp>
        <p:nvSpPr>
          <p:cNvPr id="450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sp>
        <p:nvSpPr>
          <p:cNvPr id="451" name="Line"/>
          <p:cNvSpPr/>
          <p:nvPr/>
        </p:nvSpPr>
        <p:spPr>
          <a:xfrm flipH="1" flipV="1">
            <a:off x="1829028" y="3915021"/>
            <a:ext cx="1165035" cy="2590503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(1) lookup…"/>
          <p:cNvSpPr txBox="1"/>
          <p:nvPr/>
        </p:nvSpPr>
        <p:spPr>
          <a:xfrm>
            <a:off x="435247" y="5588000"/>
            <a:ext cx="172030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(1) lookup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example.com</a:t>
            </a:r>
          </a:p>
        </p:txBody>
      </p:sp>
      <p:sp>
        <p:nvSpPr>
          <p:cNvPr id="453" name="Line"/>
          <p:cNvSpPr/>
          <p:nvPr/>
        </p:nvSpPr>
        <p:spPr>
          <a:xfrm>
            <a:off x="1571637" y="4058565"/>
            <a:ext cx="1099883" cy="25544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(2) it's at 18.216.110.64"/>
          <p:cNvSpPr txBox="1"/>
          <p:nvPr/>
        </p:nvSpPr>
        <p:spPr>
          <a:xfrm>
            <a:off x="2670447" y="5103416"/>
            <a:ext cx="29563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(2) it's at 18.216.110.64</a:t>
            </a:r>
          </a:p>
        </p:txBody>
      </p:sp>
      <p:sp>
        <p:nvSpPr>
          <p:cNvPr id="455" name="(3) send request to 18.216.110.64"/>
          <p:cNvSpPr txBox="1"/>
          <p:nvPr/>
        </p:nvSpPr>
        <p:spPr>
          <a:xfrm>
            <a:off x="3086167" y="3766435"/>
            <a:ext cx="42081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(3) send request to 18.216.110.64</a:t>
            </a:r>
          </a:p>
        </p:txBody>
      </p:sp>
      <p:sp>
        <p:nvSpPr>
          <p:cNvPr id="456" name="paying to register domain name is ~$10-15 / year"/>
          <p:cNvSpPr txBox="1"/>
          <p:nvPr/>
        </p:nvSpPr>
        <p:spPr>
          <a:xfrm>
            <a:off x="3480816" y="8917048"/>
            <a:ext cx="60431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paying to register domain name is ~$10-15 / year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HTTPS: Hypertext Transfer Protocol Sec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HTTPS: Hypertext Transfer Protocol Secure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63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59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61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64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66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67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2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69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3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4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475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017239"/>
            <a:ext cx="902345" cy="90234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Wireshark"/>
          <p:cNvSpPr txBox="1"/>
          <p:nvPr/>
        </p:nvSpPr>
        <p:spPr>
          <a:xfrm>
            <a:off x="4188544" y="6006360"/>
            <a:ext cx="13644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Wireshark</a:t>
            </a:r>
          </a:p>
        </p:txBody>
      </p:sp>
      <p:sp>
        <p:nvSpPr>
          <p:cNvPr id="479" name="Notebook"/>
          <p:cNvSpPr/>
          <p:nvPr/>
        </p:nvSpPr>
        <p:spPr>
          <a:xfrm>
            <a:off x="3172652" y="4789175"/>
            <a:ext cx="3396241" cy="19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Line"/>
          <p:cNvSpPr/>
          <p:nvPr/>
        </p:nvSpPr>
        <p:spPr>
          <a:xfrm>
            <a:off x="5031475" y="3808573"/>
            <a:ext cx="1" cy="963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1" name="snoop"/>
          <p:cNvSpPr txBox="1"/>
          <p:nvPr/>
        </p:nvSpPr>
        <p:spPr>
          <a:xfrm>
            <a:off x="5125054" y="4134735"/>
            <a:ext cx="857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snoop</a:t>
            </a:r>
          </a:p>
        </p:txBody>
      </p:sp>
      <p:sp>
        <p:nvSpPr>
          <p:cNvPr id="482" name="HTTP traffic"/>
          <p:cNvSpPr txBox="1"/>
          <p:nvPr/>
        </p:nvSpPr>
        <p:spPr>
          <a:xfrm>
            <a:off x="3060551" y="3176164"/>
            <a:ext cx="16004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 traffic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HTTPS: Hypertext Transfer Protocol Sec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HTTPS: Hypertext Transfer Protocol Secure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89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8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87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90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92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9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95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99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01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2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017239"/>
            <a:ext cx="902345" cy="902346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Wireshark"/>
          <p:cNvSpPr txBox="1"/>
          <p:nvPr/>
        </p:nvSpPr>
        <p:spPr>
          <a:xfrm>
            <a:off x="4188544" y="6006360"/>
            <a:ext cx="13644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Wireshark</a:t>
            </a:r>
          </a:p>
        </p:txBody>
      </p:sp>
      <p:sp>
        <p:nvSpPr>
          <p:cNvPr id="505" name="Notebook"/>
          <p:cNvSpPr/>
          <p:nvPr/>
        </p:nvSpPr>
        <p:spPr>
          <a:xfrm>
            <a:off x="3172652" y="4789175"/>
            <a:ext cx="3396241" cy="19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031475" y="3808573"/>
            <a:ext cx="1" cy="963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cannot read…"/>
          <p:cNvSpPr txBox="1"/>
          <p:nvPr/>
        </p:nvSpPr>
        <p:spPr>
          <a:xfrm>
            <a:off x="5216161" y="3883717"/>
            <a:ext cx="209758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cannot read</a:t>
            </a:r>
          </a:p>
          <a:p>
            <a:r>
              <a:t>encrypted traffic</a:t>
            </a:r>
          </a:p>
        </p:txBody>
      </p:sp>
      <p:sp>
        <p:nvSpPr>
          <p:cNvPr id="508" name="HTTPS traffic"/>
          <p:cNvSpPr txBox="1"/>
          <p:nvPr/>
        </p:nvSpPr>
        <p:spPr>
          <a:xfrm>
            <a:off x="2989039" y="3176164"/>
            <a:ext cx="174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 traffic</a:t>
            </a:r>
          </a:p>
        </p:txBody>
      </p:sp>
      <p:sp>
        <p:nvSpPr>
          <p:cNvPr id="509" name="Dingbat X"/>
          <p:cNvSpPr/>
          <p:nvPr/>
        </p:nvSpPr>
        <p:spPr>
          <a:xfrm>
            <a:off x="4793401" y="3893824"/>
            <a:ext cx="476148" cy="562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0" name="paying to register SSL certificate for encryption name is ~$5-10 / year…"/>
          <p:cNvSpPr txBox="1"/>
          <p:nvPr/>
        </p:nvSpPr>
        <p:spPr>
          <a:xfrm>
            <a:off x="2252612" y="8485248"/>
            <a:ext cx="849957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paying to register SSL certificate for encryption name is ~$5-10 / year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(or free: </a:t>
            </a:r>
            <a:r>
              <a:rPr u="sng">
                <a:hlinkClick r:id="rId6"/>
              </a:rPr>
              <a:t>https://letsencrypt.org/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ages vs. File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Pages vs. Files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19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1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17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20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22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2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8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25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29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31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18.216.110.65:80/pageA.html"/>
          <p:cNvSpPr txBox="1"/>
          <p:nvPr/>
        </p:nvSpPr>
        <p:spPr>
          <a:xfrm>
            <a:off x="2012976" y="3187673"/>
            <a:ext cx="362858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18.216.110.65:80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/pageA.html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onnection Line"/>
          <p:cNvSpPr/>
          <p:nvPr/>
        </p:nvSpPr>
        <p:spPr>
          <a:xfrm>
            <a:off x="9530291" y="3760576"/>
            <a:ext cx="1115319" cy="169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6" extrusionOk="0">
                <a:moveTo>
                  <a:pt x="0" y="48"/>
                </a:moveTo>
                <a:cubicBezTo>
                  <a:pt x="13762" y="-654"/>
                  <a:pt x="20962" y="6312"/>
                  <a:pt x="21600" y="2094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5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36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37" name="read"/>
          <p:cNvSpPr txBox="1"/>
          <p:nvPr/>
        </p:nvSpPr>
        <p:spPr>
          <a:xfrm>
            <a:off x="10369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45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4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43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46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48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4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5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55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57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18.216.110.65:80/logo.png"/>
          <p:cNvSpPr txBox="1"/>
          <p:nvPr/>
        </p:nvSpPr>
        <p:spPr>
          <a:xfrm>
            <a:off x="2193728" y="3187673"/>
            <a:ext cx="3267076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18.216.110.65:80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/logo.png</a:t>
            </a: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Connection Line"/>
          <p:cNvSpPr/>
          <p:nvPr/>
        </p:nvSpPr>
        <p:spPr>
          <a:xfrm>
            <a:off x="9530291" y="3764033"/>
            <a:ext cx="2337595" cy="165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0" y="6"/>
                </a:moveTo>
                <a:cubicBezTo>
                  <a:pt x="10724" y="-235"/>
                  <a:pt x="17924" y="6885"/>
                  <a:pt x="21600" y="21365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1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62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63" name="read"/>
          <p:cNvSpPr txBox="1"/>
          <p:nvPr/>
        </p:nvSpPr>
        <p:spPr>
          <a:xfrm>
            <a:off x="11004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71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67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69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72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74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7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0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7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81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83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4" name="18.216.110.65:80/"/>
          <p:cNvSpPr txBox="1"/>
          <p:nvPr/>
        </p:nvSpPr>
        <p:spPr>
          <a:xfrm>
            <a:off x="2705176" y="3187673"/>
            <a:ext cx="224418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18.216.110.65:80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onnection Line"/>
          <p:cNvSpPr/>
          <p:nvPr/>
        </p:nvSpPr>
        <p:spPr>
          <a:xfrm>
            <a:off x="9501816" y="3764491"/>
            <a:ext cx="605388" cy="1828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extrusionOk="0">
                <a:moveTo>
                  <a:pt x="762" y="0"/>
                </a:moveTo>
                <a:cubicBezTo>
                  <a:pt x="21600" y="2801"/>
                  <a:pt x="21346" y="10001"/>
                  <a:pt x="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87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if resource == "/":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resource = "index.html"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88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89" name="read"/>
          <p:cNvSpPr txBox="1"/>
          <p:nvPr/>
        </p:nvSpPr>
        <p:spPr>
          <a:xfrm>
            <a:off x="10059799" y="3775842"/>
            <a:ext cx="6472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Dynamic Pages Generated by Cod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Dynamic Pages Generated by Code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97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93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95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98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00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01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60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07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609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18.216.110.65:80/ha.html"/>
          <p:cNvSpPr txBox="1"/>
          <p:nvPr/>
        </p:nvSpPr>
        <p:spPr>
          <a:xfrm>
            <a:off x="2252664" y="3187673"/>
            <a:ext cx="314920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18.216.110.65:80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/ha.html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if resource == "/ha.html":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"&lt;b&gt;Ha!&lt;/b&gt;" * 100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613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614" name="ha.html is dynamic"/>
          <p:cNvSpPr txBox="1"/>
          <p:nvPr/>
        </p:nvSpPr>
        <p:spPr>
          <a:xfrm>
            <a:off x="7342054" y="7975599"/>
            <a:ext cx="22973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ha.html is dynamic</a:t>
            </a:r>
          </a:p>
        </p:txBody>
      </p:sp>
      <p:sp>
        <p:nvSpPr>
          <p:cNvPr id="615" name="others are static"/>
          <p:cNvSpPr txBox="1"/>
          <p:nvPr/>
        </p:nvSpPr>
        <p:spPr>
          <a:xfrm>
            <a:off x="7380923" y="8459037"/>
            <a:ext cx="20417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others are static</a:t>
            </a:r>
          </a:p>
        </p:txBody>
      </p:sp>
      <p:sp>
        <p:nvSpPr>
          <p:cNvPr id="616" name="Line"/>
          <p:cNvSpPr/>
          <p:nvPr/>
        </p:nvSpPr>
        <p:spPr>
          <a:xfrm flipH="1">
            <a:off x="4406899" y="8731597"/>
            <a:ext cx="2924127" cy="209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7" name="Line"/>
          <p:cNvSpPr/>
          <p:nvPr/>
        </p:nvSpPr>
        <p:spPr>
          <a:xfrm flipH="1" flipV="1">
            <a:off x="5930899" y="8115299"/>
            <a:ext cx="1457128" cy="199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mplating: Add Dynamic Content to Fi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Templating: Add Dynamic Content to File</a:t>
            </a:r>
          </a:p>
        </p:txBody>
      </p:sp>
      <p:grpSp>
        <p:nvGrpSpPr>
          <p:cNvPr id="626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624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620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622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625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27" name="computer 2…"/>
          <p:cNvSpPr txBox="1"/>
          <p:nvPr/>
        </p:nvSpPr>
        <p:spPr>
          <a:xfrm>
            <a:off x="7868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2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3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630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34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5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636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7" name="18.216.110.65:80/pageA.html"/>
          <p:cNvSpPr txBox="1"/>
          <p:nvPr/>
        </p:nvSpPr>
        <p:spPr>
          <a:xfrm>
            <a:off x="2012976" y="3187673"/>
            <a:ext cx="362858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18.216.110.65:80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/pageA.html</a:t>
            </a:r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def get_page(resource):…"/>
          <p:cNvSpPr/>
          <p:nvPr/>
        </p:nvSpPr>
        <p:spPr>
          <a:xfrm>
            <a:off x="547540" y="7212046"/>
            <a:ext cx="6189072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if resource = "/pageA.html":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s = s.format(date.today())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return s</a:t>
            </a:r>
          </a:p>
        </p:txBody>
      </p:sp>
      <p:sp>
        <p:nvSpPr>
          <p:cNvPr id="640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641" name="&lt;html&gt;…"/>
          <p:cNvSpPr/>
          <p:nvPr/>
        </p:nvSpPr>
        <p:spPr>
          <a:xfrm>
            <a:off x="7956387" y="6319440"/>
            <a:ext cx="4635501" cy="3053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6" y="0"/>
                </a:moveTo>
                <a:lnTo>
                  <a:pt x="12315" y="12615"/>
                </a:lnTo>
                <a:lnTo>
                  <a:pt x="296" y="12615"/>
                </a:lnTo>
                <a:cubicBezTo>
                  <a:pt x="132" y="12615"/>
                  <a:pt x="0" y="12816"/>
                  <a:pt x="0" y="13064"/>
                </a:cubicBezTo>
                <a:lnTo>
                  <a:pt x="0" y="21151"/>
                </a:lnTo>
                <a:cubicBezTo>
                  <a:pt x="0" y="21399"/>
                  <a:pt x="132" y="21600"/>
                  <a:pt x="296" y="21600"/>
                </a:cubicBezTo>
                <a:lnTo>
                  <a:pt x="21304" y="21600"/>
                </a:lnTo>
                <a:cubicBezTo>
                  <a:pt x="21468" y="21600"/>
                  <a:pt x="21600" y="21399"/>
                  <a:pt x="21600" y="21151"/>
                </a:cubicBezTo>
                <a:lnTo>
                  <a:pt x="21600" y="13064"/>
                </a:lnTo>
                <a:cubicBezTo>
                  <a:pt x="21600" y="12816"/>
                  <a:pt x="21468" y="12615"/>
                  <a:pt x="21304" y="12615"/>
                </a:cubicBezTo>
                <a:lnTo>
                  <a:pt x="13498" y="12615"/>
                </a:lnTo>
                <a:lnTo>
                  <a:pt x="12906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&lt;html&gt;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&lt;body&gt;Hi, today is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{}</a:t>
            </a:r>
            <a:r>
              <a:rPr dirty="0"/>
              <a:t>.&lt;/body&gt;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&lt;/html&gt;</a:t>
            </a:r>
          </a:p>
        </p:txBody>
      </p:sp>
      <p:sp>
        <p:nvSpPr>
          <p:cNvPr id="645" name="Connection Line"/>
          <p:cNvSpPr/>
          <p:nvPr/>
        </p:nvSpPr>
        <p:spPr>
          <a:xfrm>
            <a:off x="9530291" y="3760576"/>
            <a:ext cx="1115319" cy="169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6" extrusionOk="0">
                <a:moveTo>
                  <a:pt x="0" y="48"/>
                </a:moveTo>
                <a:cubicBezTo>
                  <a:pt x="13762" y="-654"/>
                  <a:pt x="20962" y="6312"/>
                  <a:pt x="21600" y="2094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3" name="read"/>
          <p:cNvSpPr txBox="1"/>
          <p:nvPr/>
        </p:nvSpPr>
        <p:spPr>
          <a:xfrm>
            <a:off x="10369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  <p:sp>
        <p:nvSpPr>
          <p:cNvPr id="644" name="&lt;html&gt;…"/>
          <p:cNvSpPr/>
          <p:nvPr/>
        </p:nvSpPr>
        <p:spPr>
          <a:xfrm>
            <a:off x="1262413" y="4102843"/>
            <a:ext cx="4759326" cy="1272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5" y="0"/>
                </a:moveTo>
                <a:lnTo>
                  <a:pt x="12691" y="40"/>
                </a:lnTo>
                <a:lnTo>
                  <a:pt x="288" y="40"/>
                </a:lnTo>
                <a:cubicBezTo>
                  <a:pt x="129" y="40"/>
                  <a:pt x="0" y="523"/>
                  <a:pt x="0" y="1118"/>
                </a:cubicBezTo>
                <a:lnTo>
                  <a:pt x="0" y="20522"/>
                </a:lnTo>
                <a:cubicBezTo>
                  <a:pt x="0" y="21117"/>
                  <a:pt x="129" y="21600"/>
                  <a:pt x="288" y="21600"/>
                </a:cubicBezTo>
                <a:lnTo>
                  <a:pt x="21312" y="21600"/>
                </a:lnTo>
                <a:cubicBezTo>
                  <a:pt x="21471" y="21600"/>
                  <a:pt x="21600" y="21117"/>
                  <a:pt x="21600" y="20522"/>
                </a:cubicBezTo>
                <a:lnTo>
                  <a:pt x="21600" y="1118"/>
                </a:lnTo>
                <a:cubicBezTo>
                  <a:pt x="21600" y="523"/>
                  <a:pt x="21471" y="40"/>
                  <a:pt x="21312" y="40"/>
                </a:cubicBezTo>
                <a:lnTo>
                  <a:pt x="13779" y="40"/>
                </a:lnTo>
                <a:lnTo>
                  <a:pt x="13235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&lt;html&gt;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&lt;body&gt;Hi, today is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2020-02-27</a:t>
            </a:r>
            <a:r>
              <a:t>.&lt;/body&gt;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ulti-File Page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Multi-File Pages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sp>
        <p:nvSpPr>
          <p:cNvPr id="149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50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51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54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55" name="request for data to 18.216.110.65"/>
          <p:cNvSpPr txBox="1"/>
          <p:nvPr/>
        </p:nvSpPr>
        <p:spPr>
          <a:xfrm rot="436487">
            <a:off x="5085325" y="4832350"/>
            <a:ext cx="249212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request for data to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156" name="Apartment Building"/>
          <p:cNvSpPr/>
          <p:nvPr/>
        </p:nvSpPr>
        <p:spPr>
          <a:xfrm>
            <a:off x="8458085" y="3217950"/>
            <a:ext cx="3926883" cy="311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3604402" y="5223760"/>
            <a:ext cx="5017220" cy="82888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cenario: we want to access Jupyter on our virtual machine from our laptop"/>
          <p:cNvSpPr txBox="1"/>
          <p:nvPr/>
        </p:nvSpPr>
        <p:spPr>
          <a:xfrm>
            <a:off x="2119300" y="8711009"/>
            <a:ext cx="924446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Scenario:</a:t>
            </a:r>
            <a:r>
              <a:t> we want to access Jupyter on our virtual machine from our laptop</a:t>
            </a:r>
          </a:p>
        </p:txBody>
      </p:sp>
      <p:sp>
        <p:nvSpPr>
          <p:cNvPr id="160" name="[like street address]"/>
          <p:cNvSpPr txBox="1"/>
          <p:nvPr/>
        </p:nvSpPr>
        <p:spPr>
          <a:xfrm>
            <a:off x="9837129" y="2212918"/>
            <a:ext cx="2444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[like street address]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50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5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5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58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9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62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3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6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68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6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9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70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1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672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3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76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7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7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1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3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84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5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686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7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  <p:sp>
        <p:nvSpPr>
          <p:cNvPr id="688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691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94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5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96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9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1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02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04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  <p:sp>
        <p:nvSpPr>
          <p:cNvPr id="706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7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8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09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10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13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4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1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19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8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0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21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2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23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4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2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2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3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37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8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3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4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4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45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47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8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52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53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57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759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63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4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6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0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71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2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73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4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7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7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8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785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6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787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8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1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3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94" name="Line"/>
          <p:cNvSpPr/>
          <p:nvPr/>
        </p:nvSpPr>
        <p:spPr>
          <a:xfrm>
            <a:off x="1397000" y="5156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5" name="Line"/>
          <p:cNvSpPr/>
          <p:nvPr/>
        </p:nvSpPr>
        <p:spPr>
          <a:xfrm>
            <a:off x="1397000" y="5283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6" name="Line"/>
          <p:cNvSpPr/>
          <p:nvPr/>
        </p:nvSpPr>
        <p:spPr>
          <a:xfrm>
            <a:off x="1397000" y="5410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7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98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9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800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801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802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3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804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80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80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1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81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815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817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2482453" y="5435309"/>
            <a:ext cx="1" cy="4420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9" name="Line"/>
          <p:cNvSpPr/>
          <p:nvPr/>
        </p:nvSpPr>
        <p:spPr>
          <a:xfrm>
            <a:off x="1397000" y="5029200"/>
            <a:ext cx="154381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0" name="Line"/>
          <p:cNvSpPr/>
          <p:nvPr/>
        </p:nvSpPr>
        <p:spPr>
          <a:xfrm flipH="1">
            <a:off x="1515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1" name="Line"/>
          <p:cNvSpPr/>
          <p:nvPr/>
        </p:nvSpPr>
        <p:spPr>
          <a:xfrm>
            <a:off x="2277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82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5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7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828" name="Line"/>
          <p:cNvSpPr/>
          <p:nvPr/>
        </p:nvSpPr>
        <p:spPr>
          <a:xfrm>
            <a:off x="1397000" y="5156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9" name="Line"/>
          <p:cNvSpPr/>
          <p:nvPr/>
        </p:nvSpPr>
        <p:spPr>
          <a:xfrm>
            <a:off x="1397000" y="5283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0" name="Line"/>
          <p:cNvSpPr/>
          <p:nvPr/>
        </p:nvSpPr>
        <p:spPr>
          <a:xfrm>
            <a:off x="1397000" y="5410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832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83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835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836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838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0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842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843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847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8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849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0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2482453" y="5435309"/>
            <a:ext cx="1" cy="4420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3" name="Line"/>
          <p:cNvSpPr/>
          <p:nvPr/>
        </p:nvSpPr>
        <p:spPr>
          <a:xfrm>
            <a:off x="1397000" y="5029200"/>
            <a:ext cx="154381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>
            <a:off x="1515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2277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Building a dashboard or similar app will involve many routes/requests"/>
          <p:cNvSpPr txBox="1"/>
          <p:nvPr/>
        </p:nvSpPr>
        <p:spPr>
          <a:xfrm>
            <a:off x="2433104" y="8712199"/>
            <a:ext cx="86168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Building a dashboard or similar app will involve many routes/requests</a:t>
            </a:r>
          </a:p>
        </p:txBody>
      </p:sp>
      <p:sp>
        <p:nvSpPr>
          <p:cNvPr id="857" name="Line"/>
          <p:cNvSpPr/>
          <p:nvPr/>
        </p:nvSpPr>
        <p:spPr>
          <a:xfrm>
            <a:off x="3940571" y="6423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8" name="here's some data [POST]"/>
          <p:cNvSpPr txBox="1"/>
          <p:nvPr/>
        </p:nvSpPr>
        <p:spPr>
          <a:xfrm>
            <a:off x="4914428" y="6413499"/>
            <a:ext cx="31564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here's some data [POST]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ummary: Key Web Concep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Summary: Key Web Concepts</a:t>
            </a:r>
          </a:p>
        </p:txBody>
      </p:sp>
      <p:sp>
        <p:nvSpPr>
          <p:cNvPr id="861" name="IP address: identifier for a computer (or network card on computer)…"/>
          <p:cNvSpPr txBox="1">
            <a:spLocks noGrp="1"/>
          </p:cNvSpPr>
          <p:nvPr>
            <p:ph type="body" idx="1"/>
          </p:nvPr>
        </p:nvSpPr>
        <p:spPr>
          <a:xfrm>
            <a:off x="952500" y="1424979"/>
            <a:ext cx="11004005" cy="747315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IP address: </a:t>
            </a:r>
            <a:r>
              <a:rPr>
                <a:solidFill>
                  <a:srgbClr val="000000"/>
                </a:solidFill>
              </a:rPr>
              <a:t>identifier for a computer (or network card on computer)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port number: </a:t>
            </a:r>
            <a:r>
              <a:rPr>
                <a:solidFill>
                  <a:srgbClr val="000000"/>
                </a:solidFill>
              </a:rPr>
              <a:t>identifier used to route to specific process on computer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firewall: </a:t>
            </a:r>
            <a:r>
              <a:rPr>
                <a:solidFill>
                  <a:srgbClr val="000000"/>
                </a:solidFill>
              </a:rPr>
              <a:t>software to block certain requests, often for certain ports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listening: </a:t>
            </a:r>
            <a:r>
              <a:rPr>
                <a:solidFill>
                  <a:srgbClr val="000000"/>
                </a:solidFill>
              </a:rPr>
              <a:t>process is ready to receive requests from an IP/port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DNS: </a:t>
            </a:r>
            <a:r>
              <a:rPr>
                <a:solidFill>
                  <a:srgbClr val="000000"/>
                </a:solidFill>
              </a:rPr>
              <a:t>service for converting domains to IP addresses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HTTPS: </a:t>
            </a:r>
            <a:r>
              <a:rPr>
                <a:solidFill>
                  <a:srgbClr val="000000"/>
                </a:solidFill>
              </a:rPr>
              <a:t>encrypted HTTP traffic so others can't watch traffic on WIFI, etc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static pages: </a:t>
            </a:r>
            <a:r>
              <a:rPr>
                <a:solidFill>
                  <a:srgbClr val="000000"/>
                </a:solidFill>
              </a:rPr>
              <a:t>pages that correspond to files on the server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dynamic pages: </a:t>
            </a:r>
            <a:r>
              <a:rPr>
                <a:solidFill>
                  <a:srgbClr val="000000"/>
                </a:solidFill>
              </a:rPr>
              <a:t>pages generated on-the-fly by some Python code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templating: </a:t>
            </a:r>
            <a:r>
              <a:rPr>
                <a:solidFill>
                  <a:srgbClr val="000000"/>
                </a:solidFill>
              </a:rPr>
              <a:t>insert dynamic content into certain places in a file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 GET: </a:t>
            </a:r>
            <a:r>
              <a:rPr>
                <a:solidFill>
                  <a:srgbClr val="000000"/>
                </a:solidFill>
              </a:rPr>
              <a:t>request to download data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 POST: </a:t>
            </a:r>
            <a:r>
              <a:rPr>
                <a:solidFill>
                  <a:srgbClr val="000000"/>
                </a:solidFill>
              </a:rPr>
              <a:t>request to upload data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sp>
        <p:nvSpPr>
          <p:cNvPr id="166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67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6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71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72" name="request for data to 18.216.110.65:2020"/>
          <p:cNvSpPr txBox="1"/>
          <p:nvPr/>
        </p:nvSpPr>
        <p:spPr>
          <a:xfrm rot="21321601">
            <a:off x="4408085" y="4250703"/>
            <a:ext cx="34066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request for data to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173" name="Apartment Building"/>
          <p:cNvSpPr/>
          <p:nvPr/>
        </p:nvSpPr>
        <p:spPr>
          <a:xfrm>
            <a:off x="8458085" y="3217950"/>
            <a:ext cx="3926883" cy="311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 flipV="1">
            <a:off x="3604402" y="4796847"/>
            <a:ext cx="5275037" cy="4269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[ports are like…"/>
          <p:cNvSpPr txBox="1"/>
          <p:nvPr/>
        </p:nvSpPr>
        <p:spPr>
          <a:xfrm>
            <a:off x="5961918" y="5092700"/>
            <a:ext cx="260062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[ports are like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apartment numbers]</a:t>
            </a:r>
          </a:p>
        </p:txBody>
      </p:sp>
      <p:sp>
        <p:nvSpPr>
          <p:cNvPr id="177" name="Scenario: we want to access Jupyter on our virtual machine from our laptop"/>
          <p:cNvSpPr txBox="1"/>
          <p:nvPr/>
        </p:nvSpPr>
        <p:spPr>
          <a:xfrm>
            <a:off x="2119300" y="8711009"/>
            <a:ext cx="924446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Scenario:</a:t>
            </a:r>
            <a:r>
              <a:t> we want to access Jupyter on our virtual machine from our laptop</a:t>
            </a:r>
          </a:p>
        </p:txBody>
      </p:sp>
      <p:sp>
        <p:nvSpPr>
          <p:cNvPr id="178" name="[like street address]"/>
          <p:cNvSpPr txBox="1"/>
          <p:nvPr/>
        </p:nvSpPr>
        <p:spPr>
          <a:xfrm>
            <a:off x="9837129" y="2212918"/>
            <a:ext cx="2444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[like street address]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Web Framework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Web Frameworks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ython Web Frameworks (and other packag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Python Web Frameworks (and other packages)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73" y="2203471"/>
            <a:ext cx="9321313" cy="615945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Rounded Rectangle"/>
          <p:cNvSpPr/>
          <p:nvPr/>
        </p:nvSpPr>
        <p:spPr>
          <a:xfrm>
            <a:off x="65278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8" name="Rounded Rectangle"/>
          <p:cNvSpPr/>
          <p:nvPr/>
        </p:nvSpPr>
        <p:spPr>
          <a:xfrm>
            <a:off x="47244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9" name="Rounded Rectangle"/>
          <p:cNvSpPr/>
          <p:nvPr/>
        </p:nvSpPr>
        <p:spPr>
          <a:xfrm>
            <a:off x="3276600" y="6184900"/>
            <a:ext cx="1160066" cy="1545630"/>
          </a:xfrm>
          <a:prstGeom prst="roundRect">
            <a:avLst>
              <a:gd name="adj" fmla="val 16421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0" name="Rounded Rectangle"/>
          <p:cNvSpPr/>
          <p:nvPr/>
        </p:nvSpPr>
        <p:spPr>
          <a:xfrm>
            <a:off x="25146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1" name="Line"/>
          <p:cNvSpPr/>
          <p:nvPr/>
        </p:nvSpPr>
        <p:spPr>
          <a:xfrm flipV="1">
            <a:off x="3822700" y="7023099"/>
            <a:ext cx="0" cy="122258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Line"/>
          <p:cNvSpPr/>
          <p:nvPr/>
        </p:nvSpPr>
        <p:spPr>
          <a:xfrm flipV="1">
            <a:off x="2349500" y="7343342"/>
            <a:ext cx="1" cy="90234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3" name="https://www.usenix.org/system/files/conference/atc18/atc18-oakes.pdf"/>
          <p:cNvSpPr txBox="1"/>
          <p:nvPr/>
        </p:nvSpPr>
        <p:spPr>
          <a:xfrm>
            <a:off x="8371892" y="9359900"/>
            <a:ext cx="43890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https://www.usenix.org/system/files/conference/atc18/atc18-oakes.pdf</a:t>
            </a:r>
          </a:p>
        </p:txBody>
      </p:sp>
      <p:sp>
        <p:nvSpPr>
          <p:cNvPr id="874" name="we'll use Flask…"/>
          <p:cNvSpPr txBox="1"/>
          <p:nvPr/>
        </p:nvSpPr>
        <p:spPr>
          <a:xfrm>
            <a:off x="2311722" y="8328818"/>
            <a:ext cx="3021956" cy="117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Flask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CS 320 because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is simpler than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Django</a:t>
            </a:r>
          </a:p>
        </p:txBody>
      </p:sp>
      <p:sp>
        <p:nvSpPr>
          <p:cNvPr id="875" name="Python web frameworks like Flask and Django make it easy to write functions for each webpage that can return a string with the contents."/>
          <p:cNvSpPr txBox="1"/>
          <p:nvPr/>
        </p:nvSpPr>
        <p:spPr>
          <a:xfrm>
            <a:off x="897929" y="1447799"/>
            <a:ext cx="107495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Python web frameworks like Flask and Django make it easy to write functions for each webpage that can return a string with the contents.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Flask 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Flask Example</a:t>
            </a:r>
          </a:p>
        </p:txBody>
      </p:sp>
      <p:sp>
        <p:nvSpPr>
          <p:cNvPr id="878" name="Start from lecture snippets"/>
          <p:cNvSpPr txBox="1"/>
          <p:nvPr/>
        </p:nvSpPr>
        <p:spPr>
          <a:xfrm>
            <a:off x="914400" y="1438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Start from lecture snippets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Decorator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Decorators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Decorators: take a function, return a func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Decorators: take a function, return a function</a:t>
            </a:r>
          </a:p>
        </p:txBody>
      </p:sp>
      <p:sp>
        <p:nvSpPr>
          <p:cNvPr id="883" name="@name before a function &quot;decorates&quot; a function"/>
          <p:cNvSpPr txBox="1"/>
          <p:nvPr/>
        </p:nvSpPr>
        <p:spPr>
          <a:xfrm>
            <a:off x="914400" y="1692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@name before a function "decorates" a function</a:t>
            </a:r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2"/>
          <a:srcRect r="6088"/>
          <a:stretch>
            <a:fillRect/>
          </a:stretch>
        </p:blipFill>
        <p:spPr>
          <a:xfrm>
            <a:off x="1479550" y="2641600"/>
            <a:ext cx="4210150" cy="359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0" y="2641600"/>
            <a:ext cx="4356100" cy="37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Useful for (a) making lists of certain types of functions, or (b) modifying functions"/>
          <p:cNvSpPr txBox="1"/>
          <p:nvPr/>
        </p:nvSpPr>
        <p:spPr>
          <a:xfrm>
            <a:off x="914400" y="7026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Useful for (a) making lists of certain types of functions, or (b) modifying functions </a:t>
            </a:r>
          </a:p>
        </p:txBody>
      </p:sp>
      <p:sp>
        <p:nvSpPr>
          <p:cNvPr id="887" name="Rectangle"/>
          <p:cNvSpPr/>
          <p:nvPr/>
        </p:nvSpPr>
        <p:spPr>
          <a:xfrm>
            <a:off x="1409700" y="4152900"/>
            <a:ext cx="4249242" cy="173553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7175500" y="4152900"/>
            <a:ext cx="4249242" cy="165432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9" name="Arrow"/>
          <p:cNvSpPr/>
          <p:nvPr/>
        </p:nvSpPr>
        <p:spPr>
          <a:xfrm>
            <a:off x="5782220" y="434506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Example from 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 from Course Website</a:t>
            </a:r>
          </a:p>
        </p:txBody>
      </p:sp>
      <p:pic>
        <p:nvPicPr>
          <p:cNvPr id="8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568450"/>
            <a:ext cx="76454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5778500"/>
            <a:ext cx="9131300" cy="3530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Connection Line"/>
          <p:cNvSpPr/>
          <p:nvPr/>
        </p:nvSpPr>
        <p:spPr>
          <a:xfrm>
            <a:off x="1457970" y="2063386"/>
            <a:ext cx="1161091" cy="4241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2" h="21600" extrusionOk="0">
                <a:moveTo>
                  <a:pt x="6369" y="21600"/>
                </a:moveTo>
                <a:cubicBezTo>
                  <a:pt x="-4778" y="8355"/>
                  <a:pt x="-1294" y="1155"/>
                  <a:pt x="16822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Example: Test Call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Example: Test Caller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9400"/>
            <a:ext cx="10261600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314700"/>
            <a:ext cx="9779000" cy="584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Example: Invocation Count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Example: Invocation Counter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545282"/>
            <a:ext cx="5068317" cy="721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188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184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186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189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191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92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9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96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97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198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199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3604403" y="4828845"/>
            <a:ext cx="4527075" cy="394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06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0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07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08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Issue 1: firewall may be blocking some ports (we disabled this in lab)"/>
          <p:cNvSpPr txBox="1"/>
          <p:nvPr/>
        </p:nvSpPr>
        <p:spPr>
          <a:xfrm>
            <a:off x="2568612" y="8711009"/>
            <a:ext cx="8345835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1:</a:t>
            </a:r>
            <a:r>
              <a:t> firewall may be blocking some ports (we disabled this in lab)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19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15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17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20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22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223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22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227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228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229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230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36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3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37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42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239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3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Issue 2: there might not be any process listening on port 2020"/>
          <p:cNvSpPr txBox="1"/>
          <p:nvPr/>
        </p:nvSpPr>
        <p:spPr>
          <a:xfrm>
            <a:off x="2939938" y="8711009"/>
            <a:ext cx="7603183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2:</a:t>
            </a:r>
            <a:r>
              <a:t> there might not be any process listening on port 2020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56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54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50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52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55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57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258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25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262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263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264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265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1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6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72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73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7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274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78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Issue 3: the process may only be listening for local (not external) requests"/>
          <p:cNvSpPr txBox="1"/>
          <p:nvPr/>
        </p:nvSpPr>
        <p:spPr>
          <a:xfrm>
            <a:off x="2264333" y="8711009"/>
            <a:ext cx="895439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3:</a:t>
            </a:r>
            <a:r>
              <a:t> the process may only be listening for local (not external) requests</a:t>
            </a:r>
          </a:p>
        </p:txBody>
      </p:sp>
      <p:sp>
        <p:nvSpPr>
          <p:cNvPr id="280" name="Start command: python3 -m notebook --no-browser --ip=127.0.0.1 --port=2020"/>
          <p:cNvSpPr txBox="1"/>
          <p:nvPr/>
        </p:nvSpPr>
        <p:spPr>
          <a:xfrm>
            <a:off x="1788901" y="1916410"/>
            <a:ext cx="99052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--ip=127.0.0.1</a:t>
            </a:r>
            <a:r>
              <a:t> --port=2020</a:t>
            </a:r>
          </a:p>
        </p:txBody>
      </p:sp>
      <p:sp>
        <p:nvSpPr>
          <p:cNvPr id="281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282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283" name="Ear"/>
          <p:cNvSpPr/>
          <p:nvPr/>
        </p:nvSpPr>
        <p:spPr>
          <a:xfrm flipH="1">
            <a:off x="102947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[127.0.0.1 means &quot;localhost&quot;, the default]"/>
          <p:cNvSpPr txBox="1"/>
          <p:nvPr/>
        </p:nvSpPr>
        <p:spPr>
          <a:xfrm>
            <a:off x="7334698" y="1473199"/>
            <a:ext cx="49224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[127.0.0.1 means "localhost", the default]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54356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onnection Line"/>
          <p:cNvSpPr/>
          <p:nvPr/>
        </p:nvSpPr>
        <p:spPr>
          <a:xfrm>
            <a:off x="10711391" y="4755001"/>
            <a:ext cx="791717" cy="617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0" y="3"/>
                </a:moveTo>
                <a:cubicBezTo>
                  <a:pt x="12851" y="-171"/>
                  <a:pt x="20051" y="6971"/>
                  <a:pt x="21600" y="21429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9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9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9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9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0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0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0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0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0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0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1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31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1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2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31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Success: Jupyter is listening for all 2020 requests, and the firewall isn't blocking them!"/>
          <p:cNvSpPr txBox="1"/>
          <p:nvPr/>
        </p:nvSpPr>
        <p:spPr>
          <a:xfrm>
            <a:off x="1650045" y="8711009"/>
            <a:ext cx="1018297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Success:</a:t>
            </a:r>
            <a:r>
              <a:t> Jupyter is listening for all 2020 requests, and the firewall isn't blocking them!</a:t>
            </a:r>
          </a:p>
        </p:txBody>
      </p:sp>
      <p:sp>
        <p:nvSpPr>
          <p:cNvPr id="32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32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32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32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[0.0.0.0 means all IP addresses]"/>
          <p:cNvSpPr txBox="1"/>
          <p:nvPr/>
        </p:nvSpPr>
        <p:spPr>
          <a:xfrm>
            <a:off x="7795296" y="1460499"/>
            <a:ext cx="37980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[0.0.0.0 means all IP addresses]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33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33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33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33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4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4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4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4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4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4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5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35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35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35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Demo: start web server with http.server"/>
          <p:cNvSpPr txBox="1"/>
          <p:nvPr/>
        </p:nvSpPr>
        <p:spPr>
          <a:xfrm>
            <a:off x="1197012" y="8508116"/>
            <a:ext cx="4993036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Demo:</a:t>
            </a:r>
            <a:r>
              <a:t> start web server with http.server</a:t>
            </a:r>
          </a:p>
        </p:txBody>
      </p:sp>
      <p:sp>
        <p:nvSpPr>
          <p:cNvPr id="36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36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36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36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http.server"/>
          <p:cNvSpPr/>
          <p:nvPr/>
        </p:nvSpPr>
        <p:spPr>
          <a:xfrm>
            <a:off x="9285313" y="5704641"/>
            <a:ext cx="1657451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http.server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8289532" y="5772137"/>
            <a:ext cx="345618" cy="254001"/>
            <a:chOff x="0" y="0"/>
            <a:chExt cx="345617" cy="253999"/>
          </a:xfrm>
        </p:grpSpPr>
        <p:sp>
          <p:nvSpPr>
            <p:cNvPr id="36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2" name="port 80"/>
          <p:cNvSpPr txBox="1"/>
          <p:nvPr/>
        </p:nvSpPr>
        <p:spPr>
          <a:xfrm>
            <a:off x="9347809" y="6142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80</a:t>
            </a:r>
          </a:p>
        </p:txBody>
      </p:sp>
      <p:sp>
        <p:nvSpPr>
          <p:cNvPr id="373" name="18.216.110.65:80"/>
          <p:cNvSpPr txBox="1"/>
          <p:nvPr/>
        </p:nvSpPr>
        <p:spPr>
          <a:xfrm rot="341699">
            <a:off x="4698992" y="5779782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:80</a:t>
            </a:r>
          </a:p>
        </p:txBody>
      </p:sp>
      <p:sp>
        <p:nvSpPr>
          <p:cNvPr id="377" name="Connection Line"/>
          <p:cNvSpPr/>
          <p:nvPr/>
        </p:nvSpPr>
        <p:spPr>
          <a:xfrm>
            <a:off x="3662891" y="5367347"/>
            <a:ext cx="5292676" cy="50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34" extrusionOk="0">
                <a:moveTo>
                  <a:pt x="0" y="0"/>
                </a:moveTo>
                <a:cubicBezTo>
                  <a:pt x="5934" y="15460"/>
                  <a:pt x="13134" y="21600"/>
                  <a:pt x="21600" y="18421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5" name="Ear"/>
          <p:cNvSpPr/>
          <p:nvPr/>
        </p:nvSpPr>
        <p:spPr>
          <a:xfrm>
            <a:off x="8948507" y="5689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mkdir -p demo…"/>
          <p:cNvSpPr/>
          <p:nvPr/>
        </p:nvSpPr>
        <p:spPr>
          <a:xfrm>
            <a:off x="6570685" y="8134334"/>
            <a:ext cx="6145716" cy="1207146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mkdir -p demo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 demo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echo "&lt;b&gt;Hello&lt;/b&gt; world!" &gt; index.html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sudo python3 -m http.server --bind=0.0.0.0 80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38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38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38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38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9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9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9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9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9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9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9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0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0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1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40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Your Goal: build a web application for P4"/>
          <p:cNvSpPr txBox="1"/>
          <p:nvPr/>
        </p:nvSpPr>
        <p:spPr>
          <a:xfrm>
            <a:off x="4200066" y="8711009"/>
            <a:ext cx="508292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Your Goal:</a:t>
            </a:r>
            <a:r>
              <a:t> build a web application for P4</a:t>
            </a:r>
          </a:p>
        </p:txBody>
      </p:sp>
      <p:sp>
        <p:nvSpPr>
          <p:cNvPr id="41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41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41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41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4"/>
          <p:cNvSpPr/>
          <p:nvPr/>
        </p:nvSpPr>
        <p:spPr>
          <a:xfrm>
            <a:off x="9285313" y="5704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P4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8289532" y="5772137"/>
            <a:ext cx="345618" cy="254001"/>
            <a:chOff x="0" y="0"/>
            <a:chExt cx="345617" cy="253999"/>
          </a:xfrm>
        </p:grpSpPr>
        <p:sp>
          <p:nvSpPr>
            <p:cNvPr id="41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22" name="port 5000"/>
          <p:cNvSpPr txBox="1"/>
          <p:nvPr/>
        </p:nvSpPr>
        <p:spPr>
          <a:xfrm>
            <a:off x="9220809" y="6142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5000</a:t>
            </a:r>
          </a:p>
        </p:txBody>
      </p:sp>
      <p:sp>
        <p:nvSpPr>
          <p:cNvPr id="423" name="18.216.110.65:5000"/>
          <p:cNvSpPr txBox="1"/>
          <p:nvPr/>
        </p:nvSpPr>
        <p:spPr>
          <a:xfrm rot="81639">
            <a:off x="4558750" y="6033970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:5000</a:t>
            </a:r>
          </a:p>
        </p:txBody>
      </p:sp>
      <p:sp>
        <p:nvSpPr>
          <p:cNvPr id="427" name="Connection Line"/>
          <p:cNvSpPr/>
          <p:nvPr/>
        </p:nvSpPr>
        <p:spPr>
          <a:xfrm>
            <a:off x="3662891" y="5367347"/>
            <a:ext cx="5292676" cy="48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528" y="12504"/>
                  <a:pt x="12728" y="19704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28" name="Connection Line"/>
          <p:cNvSpPr/>
          <p:nvPr/>
        </p:nvSpPr>
        <p:spPr>
          <a:xfrm>
            <a:off x="3672962" y="5869469"/>
            <a:ext cx="5302945" cy="13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9" extrusionOk="0">
                <a:moveTo>
                  <a:pt x="0" y="10541"/>
                </a:moveTo>
                <a:cubicBezTo>
                  <a:pt x="4154" y="-5241"/>
                  <a:pt x="11354" y="-3302"/>
                  <a:pt x="21600" y="16359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26" name="Ear"/>
          <p:cNvSpPr/>
          <p:nvPr/>
        </p:nvSpPr>
        <p:spPr>
          <a:xfrm>
            <a:off x="8948507" y="5689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1808</Words>
  <Application>Microsoft Macintosh PowerPoint</Application>
  <PresentationFormat>Custom</PresentationFormat>
  <Paragraphs>388</Paragraphs>
  <Slides>37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Courier</vt:lpstr>
      <vt:lpstr>Courier New</vt:lpstr>
      <vt:lpstr>Gill Sans</vt:lpstr>
      <vt:lpstr>Gill Sans Light</vt:lpstr>
      <vt:lpstr>Gill Sans SemiBold</vt:lpstr>
      <vt:lpstr>Menlo Regular</vt:lpstr>
      <vt:lpstr>Times Roman</vt:lpstr>
      <vt:lpstr>White</vt:lpstr>
      <vt:lpstr>[320] Web 3: Flask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DNS (Domain Name Service)</vt:lpstr>
      <vt:lpstr>HTTPS: Hypertext Transfer Protocol Secure</vt:lpstr>
      <vt:lpstr>HTTPS: Hypertext Transfer Protocol Secure</vt:lpstr>
      <vt:lpstr>Pages vs. Files</vt:lpstr>
      <vt:lpstr>Static Pages Correspond to Files</vt:lpstr>
      <vt:lpstr>Static Pages Correspond to Files</vt:lpstr>
      <vt:lpstr>Static Pages Correspond to Files</vt:lpstr>
      <vt:lpstr>Dynamic Pages Generated by Code</vt:lpstr>
      <vt:lpstr>Templating: Add Dynamic Content to File</vt:lpstr>
      <vt:lpstr>Multi-File Pages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Summary: Key Web Concepts</vt:lpstr>
      <vt:lpstr>Web Frameworks</vt:lpstr>
      <vt:lpstr>Python Web Frameworks (and other packages)</vt:lpstr>
      <vt:lpstr>Flask Example</vt:lpstr>
      <vt:lpstr>Decorators</vt:lpstr>
      <vt:lpstr>Decorators: take a function, return a function</vt:lpstr>
      <vt:lpstr>Example from Course Website</vt:lpstr>
      <vt:lpstr>Example: Test Caller</vt:lpstr>
      <vt:lpstr>Example: Invocation Counter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Web 3: Flask</dc:title>
  <cp:lastModifiedBy>MEENA SYAMKUMAR</cp:lastModifiedBy>
  <cp:revision>2</cp:revision>
  <dcterms:modified xsi:type="dcterms:W3CDTF">2023-03-06T16:01:58Z</dcterms:modified>
</cp:coreProperties>
</file>